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5" r:id="rId8"/>
    <p:sldId id="263" r:id="rId9"/>
    <p:sldId id="267" r:id="rId10"/>
    <p:sldId id="268" r:id="rId11"/>
    <p:sldId id="266" r:id="rId12"/>
    <p:sldId id="264" r:id="rId13"/>
    <p:sldId id="269" r:id="rId1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0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07135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98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94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87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82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95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724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25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58214" y="42867"/>
            <a:ext cx="714300" cy="49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9517" y="113379"/>
            <a:ext cx="1257299" cy="3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/>
          <p:nvPr/>
        </p:nvSpPr>
        <p:spPr>
          <a:xfrm>
            <a:off x="2500298" y="113379"/>
            <a:ext cx="4286399" cy="392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400" b="0" i="0" u="none" strike="noStrike" cap="none" baseline="0">
                <a:solidFill>
                  <a:srgbClr val="12AE65"/>
                </a:solidFill>
                <a:latin typeface="Questrial"/>
                <a:ea typeface="Questrial"/>
                <a:cs typeface="Questrial"/>
                <a:sym typeface="Questrial"/>
              </a:rPr>
              <a:t>Tokyo University of Agriculture and Technology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400" b="0" i="0" u="none" strike="noStrike" cap="none" baseline="0">
                <a:solidFill>
                  <a:srgbClr val="12AE65"/>
                </a:solidFill>
                <a:latin typeface="Arial"/>
                <a:ea typeface="Arial"/>
                <a:cs typeface="Arial"/>
                <a:sym typeface="Arial"/>
              </a:rPr>
              <a:t>東京農工大学</a:t>
            </a: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4">
            <a:alphaModFix/>
          </a:blip>
          <a:srcRect l="3000" t="28000" r="3998" b="27999"/>
          <a:stretch/>
        </p:blipFill>
        <p:spPr>
          <a:xfrm>
            <a:off x="-31" y="-18"/>
            <a:ext cx="2214600" cy="58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Shape 19"/>
          <p:cNvGrpSpPr/>
          <p:nvPr/>
        </p:nvGrpSpPr>
        <p:grpSpPr>
          <a:xfrm>
            <a:off x="71405" y="4929390"/>
            <a:ext cx="8072409" cy="161526"/>
            <a:chOff x="35686" y="6500826"/>
            <a:chExt cx="8072409" cy="340199"/>
          </a:xfrm>
        </p:grpSpPr>
        <p:sp>
          <p:nvSpPr>
            <p:cNvPr id="20" name="Shape 20"/>
            <p:cNvSpPr txBox="1"/>
            <p:nvPr/>
          </p:nvSpPr>
          <p:spPr>
            <a:xfrm>
              <a:off x="35686" y="6500826"/>
              <a:ext cx="1285800" cy="340199"/>
            </a:xfrm>
            <a:prstGeom prst="rect">
              <a:avLst/>
            </a:prstGeom>
            <a:solidFill>
              <a:srgbClr val="0069A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800" b="0" i="0" u="none" strike="noStrike" cap="none" baseline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21" name="Shape 21"/>
            <p:cNvSpPr txBox="1"/>
            <p:nvPr/>
          </p:nvSpPr>
          <p:spPr>
            <a:xfrm>
              <a:off x="1393008" y="6500833"/>
              <a:ext cx="1285800" cy="338699"/>
            </a:xfrm>
            <a:prstGeom prst="rect">
              <a:avLst/>
            </a:prstGeom>
            <a:solidFill>
              <a:srgbClr val="067E9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 txBox="1"/>
            <p:nvPr/>
          </p:nvSpPr>
          <p:spPr>
            <a:xfrm>
              <a:off x="2750331" y="6500833"/>
              <a:ext cx="1285800" cy="338699"/>
            </a:xfrm>
            <a:prstGeom prst="rect">
              <a:avLst/>
            </a:prstGeom>
            <a:solidFill>
              <a:srgbClr val="12AE65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 txBox="1"/>
            <p:nvPr/>
          </p:nvSpPr>
          <p:spPr>
            <a:xfrm>
              <a:off x="4107653" y="6500833"/>
              <a:ext cx="1285800" cy="338699"/>
            </a:xfrm>
            <a:prstGeom prst="rect">
              <a:avLst/>
            </a:prstGeom>
            <a:solidFill>
              <a:srgbClr val="A0E76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 txBox="1"/>
            <p:nvPr/>
          </p:nvSpPr>
          <p:spPr>
            <a:xfrm>
              <a:off x="5464975" y="6500833"/>
              <a:ext cx="1285800" cy="338699"/>
            </a:xfrm>
            <a:prstGeom prst="rect">
              <a:avLst/>
            </a:prstGeom>
            <a:solidFill>
              <a:srgbClr val="DDFF6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 txBox="1"/>
            <p:nvPr/>
          </p:nvSpPr>
          <p:spPr>
            <a:xfrm>
              <a:off x="6822296" y="6500833"/>
              <a:ext cx="1285800" cy="3386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600" b="0" i="0" u="none" strike="noStrike" cap="none" baseline="0">
                <a:solidFill>
                  <a:srgbClr val="067E9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 dirty="0"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AE65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720"/>
              </a:spcBef>
              <a:buClr>
                <a:srgbClr val="067E97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640"/>
              </a:spcBef>
              <a:buClr>
                <a:srgbClr val="12AE65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560"/>
              </a:spcBef>
              <a:buClr>
                <a:srgbClr val="888888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SzPct val="100000"/>
              <a:defRPr sz="4800"/>
            </a:lvl1pPr>
            <a:lvl2pPr algn="ctr" rtl="0">
              <a:spcBef>
                <a:spcPts val="0"/>
              </a:spcBef>
              <a:buSzPct val="100000"/>
              <a:defRPr sz="4800"/>
            </a:lvl2pPr>
            <a:lvl3pPr algn="ctr" rtl="0">
              <a:spcBef>
                <a:spcPts val="0"/>
              </a:spcBef>
              <a:buSzPct val="100000"/>
              <a:defRPr sz="4800"/>
            </a:lvl3pPr>
            <a:lvl4pPr algn="ctr" rtl="0">
              <a:spcBef>
                <a:spcPts val="0"/>
              </a:spcBef>
              <a:buSzPct val="100000"/>
              <a:defRPr sz="4800"/>
            </a:lvl4pPr>
            <a:lvl5pPr algn="ctr" rtl="0">
              <a:spcBef>
                <a:spcPts val="0"/>
              </a:spcBef>
              <a:buSzPct val="100000"/>
              <a:defRPr sz="4800"/>
            </a:lvl5pPr>
            <a:lvl6pPr algn="ctr" rtl="0">
              <a:spcBef>
                <a:spcPts val="0"/>
              </a:spcBef>
              <a:buSzPct val="100000"/>
              <a:defRPr sz="4800"/>
            </a:lvl6pPr>
            <a:lvl7pPr algn="ctr" rtl="0">
              <a:spcBef>
                <a:spcPts val="0"/>
              </a:spcBef>
              <a:buSzPct val="100000"/>
              <a:defRPr sz="4800"/>
            </a:lvl7pPr>
            <a:lvl8pPr algn="ctr" rtl="0">
              <a:spcBef>
                <a:spcPts val="0"/>
              </a:spcBef>
              <a:buSzPct val="100000"/>
              <a:defRPr sz="4800"/>
            </a:lvl8pPr>
            <a:lvl9pPr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895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240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 スライド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1000100" y="1285866"/>
            <a:ext cx="7772400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067E97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85975" y="2914650"/>
            <a:ext cx="6400799" cy="131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AE65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720"/>
              </a:spcBef>
              <a:buClr>
                <a:srgbClr val="067E97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640"/>
              </a:spcBef>
              <a:buClr>
                <a:srgbClr val="12AE65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560"/>
              </a:spcBef>
              <a:buClr>
                <a:srgbClr val="888888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9144000" cy="153599"/>
          </a:xfrm>
          <a:prstGeom prst="rect">
            <a:avLst/>
          </a:prstGeom>
          <a:solidFill>
            <a:srgbClr val="0069AD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タイトルとコンテンツ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6" name="Shape 46"/>
          <p:cNvSpPr/>
          <p:nvPr/>
        </p:nvSpPr>
        <p:spPr>
          <a:xfrm>
            <a:off x="0" y="0"/>
            <a:ext cx="9144000" cy="153599"/>
          </a:xfrm>
          <a:prstGeom prst="rect">
            <a:avLst/>
          </a:prstGeom>
          <a:solidFill>
            <a:srgbClr val="067E9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タイトルとコンテンツ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/>
          <p:nvPr/>
        </p:nvSpPr>
        <p:spPr>
          <a:xfrm>
            <a:off x="0" y="0"/>
            <a:ext cx="9144000" cy="153599"/>
          </a:xfrm>
          <a:prstGeom prst="rect">
            <a:avLst/>
          </a:prstGeom>
          <a:solidFill>
            <a:srgbClr val="12AE6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タイトルとコンテンツ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9144000" cy="153599"/>
          </a:xfrm>
          <a:prstGeom prst="rect">
            <a:avLst/>
          </a:prstGeom>
          <a:solidFill>
            <a:srgbClr val="A0E76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127000" rtl="0">
              <a:spcBef>
                <a:spcPts val="0"/>
              </a:spcBef>
              <a:buClr>
                <a:srgbClr val="A0E767"/>
              </a:buClr>
              <a:buFont typeface="Noto Symbol"/>
              <a:buChar char="•"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Quest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-53873" y="7458"/>
            <a:ext cx="91979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rgbClr val="0069AD"/>
              </a:buClr>
              <a:buFont typeface="Quest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-45851" y="869283"/>
            <a:ext cx="4527899" cy="40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4616116" y="869283"/>
            <a:ext cx="4527899" cy="405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-53873" y="7458"/>
            <a:ext cx="9197999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rgbClr val="0069AD"/>
              </a:buClr>
              <a:buFont typeface="Quest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-53873" y="863267"/>
            <a:ext cx="9197999" cy="40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88900" algn="l" rtl="0">
              <a:spcBef>
                <a:spcPts val="800"/>
              </a:spcBef>
              <a:buClr>
                <a:srgbClr val="0069AD"/>
              </a:buClr>
              <a:buFont typeface="Noto Symbol"/>
              <a:buChar char="•"/>
              <a:defRPr/>
            </a:lvl1pPr>
            <a:lvl2pPr marL="742950" marR="0" indent="-57150" algn="l" rtl="0">
              <a:spcBef>
                <a:spcPts val="720"/>
              </a:spcBef>
              <a:buClr>
                <a:srgbClr val="067E97"/>
              </a:buClr>
              <a:buFont typeface="Noto Symbol"/>
              <a:buChar char="■"/>
              <a:defRPr/>
            </a:lvl2pPr>
            <a:lvl3pPr marL="1143000" marR="0" indent="-25400" algn="l" rtl="0">
              <a:spcBef>
                <a:spcPts val="640"/>
              </a:spcBef>
              <a:buClr>
                <a:srgbClr val="12AE65"/>
              </a:buClr>
              <a:buFont typeface="Noto Symbol"/>
              <a:buChar char="•"/>
              <a:defRPr/>
            </a:lvl3pPr>
            <a:lvl4pPr marL="1600200" marR="0" indent="-50800" algn="l" rtl="0">
              <a:spcBef>
                <a:spcPts val="560"/>
              </a:spcBef>
              <a:buClr>
                <a:srgbClr val="A0E767"/>
              </a:buClr>
              <a:buFont typeface="Noto Symbol"/>
              <a:buChar char="■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/>
          <p:nvPr/>
        </p:nvSpPr>
        <p:spPr>
          <a:xfrm>
            <a:off x="71405" y="4929207"/>
            <a:ext cx="1285800" cy="161699"/>
          </a:xfrm>
          <a:prstGeom prst="rect">
            <a:avLst/>
          </a:prstGeom>
          <a:solidFill>
            <a:srgbClr val="0069AD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800" b="0" i="0" u="none" strike="noStrike" cap="none" baseline="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" name="Shape 8"/>
          <p:cNvSpPr txBox="1"/>
          <p:nvPr/>
        </p:nvSpPr>
        <p:spPr>
          <a:xfrm>
            <a:off x="1428728" y="4929213"/>
            <a:ext cx="1285800" cy="160799"/>
          </a:xfrm>
          <a:prstGeom prst="rect">
            <a:avLst/>
          </a:prstGeom>
          <a:solidFill>
            <a:srgbClr val="067E9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"/>
          <p:cNvSpPr txBox="1"/>
          <p:nvPr/>
        </p:nvSpPr>
        <p:spPr>
          <a:xfrm>
            <a:off x="2786050" y="4929213"/>
            <a:ext cx="1285800" cy="160799"/>
          </a:xfrm>
          <a:prstGeom prst="rect">
            <a:avLst/>
          </a:prstGeom>
          <a:solidFill>
            <a:srgbClr val="12AE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 txBox="1"/>
          <p:nvPr/>
        </p:nvSpPr>
        <p:spPr>
          <a:xfrm>
            <a:off x="4143371" y="4929213"/>
            <a:ext cx="1285800" cy="160799"/>
          </a:xfrm>
          <a:prstGeom prst="rect">
            <a:avLst/>
          </a:prstGeom>
          <a:solidFill>
            <a:srgbClr val="A0E76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/>
        </p:nvSpPr>
        <p:spPr>
          <a:xfrm>
            <a:off x="5500694" y="4929213"/>
            <a:ext cx="1285800" cy="160799"/>
          </a:xfrm>
          <a:prstGeom prst="rect">
            <a:avLst/>
          </a:prstGeom>
          <a:solidFill>
            <a:srgbClr val="DDFF66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/>
          <p:nvPr/>
        </p:nvSpPr>
        <p:spPr>
          <a:xfrm>
            <a:off x="6858015" y="4929213"/>
            <a:ext cx="1285800" cy="1607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600" b="0" i="0" u="none" strike="noStrike" cap="none" baseline="0">
              <a:solidFill>
                <a:srgbClr val="067E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010564" y="4869656"/>
            <a:ext cx="1133399" cy="273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ctr" rtl="0">
              <a:spcBef>
                <a:spcPts val="0"/>
              </a:spcBef>
              <a:buNone/>
              <a:defRPr sz="1050" b="0" i="0" u="none" strike="noStrike" cap="none" baseline="0">
                <a:solidFill>
                  <a:srgbClr val="A0E767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9" r:id="rId10"/>
    <p:sldLayoutId id="2147483661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praveenv4k/ExPeriMo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hyperlink" Target="https://msdn.microsoft.com/en-us/library/dn785529.aspx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 idx="4294967295"/>
          </p:nvPr>
        </p:nvSpPr>
        <p:spPr>
          <a:xfrm>
            <a:off x="685800" y="1285866"/>
            <a:ext cx="7772400" cy="1371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chemeClr val="dk1"/>
                </a:solidFill>
              </a:rPr>
              <a:t>Developing an experimental platform for Human Robot Interaction based on human </a:t>
            </a:r>
            <a:r>
              <a:rPr lang="en" sz="1800" b="1" dirty="0" smtClean="0">
                <a:solidFill>
                  <a:schemeClr val="dk1"/>
                </a:solidFill>
              </a:rPr>
              <a:t>motions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912755" y="2960699"/>
            <a:ext cx="7318489" cy="1314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88900" rtl="0"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</a:rPr>
              <a:t>Praveenkumar VASUDEVAN</a:t>
            </a:r>
          </a:p>
          <a:p>
            <a:pPr marL="342900" lvl="0" indent="-88900" rtl="0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dk2"/>
                </a:solidFill>
              </a:rPr>
              <a:t>E</a:t>
            </a:r>
            <a:r>
              <a:rPr lang="en" dirty="0" smtClean="0">
                <a:solidFill>
                  <a:schemeClr val="dk2"/>
                </a:solidFill>
              </a:rPr>
              <a:t>uropean </a:t>
            </a:r>
            <a:r>
              <a:rPr lang="en" b="1" dirty="0" smtClean="0">
                <a:solidFill>
                  <a:schemeClr val="dk2"/>
                </a:solidFill>
              </a:rPr>
              <a:t>M</a:t>
            </a:r>
            <a:r>
              <a:rPr lang="en" dirty="0" smtClean="0">
                <a:solidFill>
                  <a:schemeClr val="dk2"/>
                </a:solidFill>
              </a:rPr>
              <a:t>aster in </a:t>
            </a:r>
            <a:r>
              <a:rPr lang="en" b="1" dirty="0" smtClean="0">
                <a:solidFill>
                  <a:schemeClr val="dk2"/>
                </a:solidFill>
              </a:rPr>
              <a:t>A</a:t>
            </a:r>
            <a:r>
              <a:rPr lang="en" dirty="0" smtClean="0">
                <a:solidFill>
                  <a:schemeClr val="dk2"/>
                </a:solidFill>
              </a:rPr>
              <a:t>dvanced </a:t>
            </a:r>
            <a:r>
              <a:rPr lang="en" b="1" dirty="0" smtClean="0">
                <a:solidFill>
                  <a:schemeClr val="dk2"/>
                </a:solidFill>
              </a:rPr>
              <a:t>R</a:t>
            </a:r>
            <a:r>
              <a:rPr lang="en-US" b="1" dirty="0" smtClean="0">
                <a:solidFill>
                  <a:schemeClr val="dk2"/>
                </a:solidFill>
              </a:rPr>
              <a:t>o</a:t>
            </a:r>
            <a:r>
              <a:rPr lang="en" dirty="0" smtClean="0">
                <a:solidFill>
                  <a:schemeClr val="dk2"/>
                </a:solidFill>
              </a:rPr>
              <a:t>botics</a:t>
            </a:r>
          </a:p>
          <a:p>
            <a:pPr marL="342900" lvl="0" indent="-88900" rtl="0">
              <a:spcBef>
                <a:spcPts val="0"/>
              </a:spcBef>
              <a:buNone/>
            </a:pPr>
            <a:endParaRPr lang="en" dirty="0" smtClean="0">
              <a:solidFill>
                <a:schemeClr val="dk2"/>
              </a:solidFill>
            </a:endParaRPr>
          </a:p>
          <a:p>
            <a:pPr marL="342900" lvl="0" indent="-88900" rtl="0">
              <a:spcBef>
                <a:spcPts val="0"/>
              </a:spcBef>
              <a:buNone/>
            </a:pPr>
            <a:endParaRPr lang="en" dirty="0" smtClean="0">
              <a:solidFill>
                <a:schemeClr val="dk2"/>
              </a:solidFill>
            </a:endParaRPr>
          </a:p>
          <a:p>
            <a:pPr marL="342900" lvl="0" indent="-88900" rtl="0">
              <a:spcBef>
                <a:spcPts val="0"/>
              </a:spcBef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342900" lvl="0" indent="-8890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chemeClr val="dk2"/>
                </a:solidFill>
              </a:rPr>
              <a:t>Supervisors</a:t>
            </a:r>
            <a:r>
              <a:rPr lang="en" dirty="0" smtClean="0">
                <a:solidFill>
                  <a:schemeClr val="dk2"/>
                </a:solidFill>
              </a:rPr>
              <a:t>    : </a:t>
            </a:r>
            <a:r>
              <a:rPr lang="en" dirty="0" smtClean="0">
                <a:solidFill>
                  <a:schemeClr val="dk2"/>
                </a:solidFill>
              </a:rPr>
              <a:t>Gentiane </a:t>
            </a:r>
            <a:r>
              <a:rPr lang="en" dirty="0" smtClean="0">
                <a:solidFill>
                  <a:schemeClr val="dk2"/>
                </a:solidFill>
              </a:rPr>
              <a:t>VENTURE, Associate Professor, TUAT</a:t>
            </a:r>
          </a:p>
          <a:p>
            <a:pPr marL="342900" lvl="0" indent="-88900" algn="l"/>
            <a:r>
              <a:rPr lang="en" dirty="0">
                <a:solidFill>
                  <a:schemeClr val="dk2"/>
                </a:solidFill>
              </a:rPr>
              <a:t> </a:t>
            </a:r>
            <a:r>
              <a:rPr lang="en" dirty="0" smtClean="0">
                <a:solidFill>
                  <a:schemeClr val="dk2"/>
                </a:solidFill>
              </a:rPr>
              <a:t>                          Yannick AOUSTIN, </a:t>
            </a:r>
            <a:r>
              <a:rPr lang="fr-FR" dirty="0">
                <a:solidFill>
                  <a:schemeClr val="dk2"/>
                </a:solidFill>
              </a:rPr>
              <a:t>Maître de Conférence à l'Université de </a:t>
            </a:r>
            <a:r>
              <a:rPr lang="fr-FR" dirty="0" smtClean="0">
                <a:solidFill>
                  <a:schemeClr val="dk2"/>
                </a:solidFill>
              </a:rPr>
              <a:t>Nantes</a:t>
            </a:r>
          </a:p>
          <a:p>
            <a:pPr marL="342900" lvl="0" indent="-88900" algn="l"/>
            <a:r>
              <a:rPr lang="fr-FR" b="1" dirty="0" smtClean="0">
                <a:solidFill>
                  <a:schemeClr val="dk2"/>
                </a:solidFill>
              </a:rPr>
              <a:t>Co-supervisor</a:t>
            </a:r>
            <a:r>
              <a:rPr lang="fr-FR" dirty="0" smtClean="0">
                <a:solidFill>
                  <a:schemeClr val="dk2"/>
                </a:solidFill>
              </a:rPr>
              <a:t> : Armando TACCHELLA, Associate Professor, University of Genoa</a:t>
            </a:r>
            <a:endParaRPr lang="en" dirty="0">
              <a:solidFill>
                <a:schemeClr val="dk2"/>
              </a:solidFill>
            </a:endParaRPr>
          </a:p>
          <a:p>
            <a:pPr marL="342900" lvl="0" indent="-88900" rtl="0">
              <a:spcBef>
                <a:spcPts val="0"/>
              </a:spcBef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032428" y="3464109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2015/04/20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/>
        </p:nvGrpSpPr>
        <p:grpSpPr>
          <a:xfrm>
            <a:off x="5479627" y="888088"/>
            <a:ext cx="2986193" cy="4035395"/>
            <a:chOff x="5479627" y="888088"/>
            <a:chExt cx="2986193" cy="4035395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627" y="888088"/>
              <a:ext cx="2986193" cy="4035395"/>
            </a:xfrm>
            <a:prstGeom prst="rect">
              <a:avLst/>
            </a:prstGeom>
          </p:spPr>
        </p:pic>
        <p:sp>
          <p:nvSpPr>
            <p:cNvPr id="15" name="円/楕円 14"/>
            <p:cNvSpPr/>
            <p:nvPr/>
          </p:nvSpPr>
          <p:spPr>
            <a:xfrm rot="608108">
              <a:off x="7045302" y="1539240"/>
              <a:ext cx="289560" cy="4114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Visualization Module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-45851" y="869283"/>
            <a:ext cx="4967926" cy="4054200"/>
          </a:xfrm>
        </p:spPr>
        <p:txBody>
          <a:bodyPr/>
          <a:lstStyle/>
          <a:p>
            <a:r>
              <a:rPr lang="en-US" b="1" dirty="0" smtClean="0"/>
              <a:t>Algorithm:</a:t>
            </a:r>
            <a:endParaRPr 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>
          <a:xfrm>
            <a:off x="4922186" y="869283"/>
            <a:ext cx="4221829" cy="4054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3766" y="4373273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Localization in 3D</a:t>
            </a:r>
            <a:endParaRPr 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44455" y="3300123"/>
            <a:ext cx="839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KINECT</a:t>
            </a:r>
            <a:endParaRPr lang="en-US" sz="1200" dirty="0"/>
          </a:p>
        </p:txBody>
      </p:sp>
      <p:sp>
        <p:nvSpPr>
          <p:cNvPr id="10" name="正方形/長方形 9"/>
          <p:cNvSpPr/>
          <p:nvPr/>
        </p:nvSpPr>
        <p:spPr>
          <a:xfrm>
            <a:off x="2581480" y="4065497"/>
            <a:ext cx="2085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000" algn="ctr"/>
            <a:r>
              <a:rPr lang="en-US" sz="1200" dirty="0"/>
              <a:t>Localization in XZ </a:t>
            </a:r>
            <a:r>
              <a:rPr lang="en-US" sz="1200" dirty="0" smtClean="0"/>
              <a:t>Plane</a:t>
            </a:r>
          </a:p>
          <a:p>
            <a:pPr marL="254000" algn="ctr"/>
            <a:r>
              <a:rPr lang="en-US" sz="1200" dirty="0" smtClean="0"/>
              <a:t> </a:t>
            </a:r>
            <a:r>
              <a:rPr lang="en-US" sz="1200" dirty="0"/>
              <a:t>(Top view)</a:t>
            </a:r>
            <a:endParaRPr lang="en-US" sz="1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93" y="1187400"/>
            <a:ext cx="3056573" cy="1697223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244566" y="2804699"/>
            <a:ext cx="4556866" cy="2096464"/>
            <a:chOff x="244566" y="2804699"/>
            <a:chExt cx="4556866" cy="209646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566" y="2804699"/>
              <a:ext cx="2382739" cy="2096464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123" y="2835697"/>
              <a:ext cx="2099309" cy="2034468"/>
            </a:xfrm>
            <a:prstGeom prst="rect">
              <a:avLst/>
            </a:prstGeom>
          </p:spPr>
        </p:pic>
      </p:grpSp>
      <p:sp>
        <p:nvSpPr>
          <p:cNvPr id="14" name="正方形/長方形 13"/>
          <p:cNvSpPr/>
          <p:nvPr/>
        </p:nvSpPr>
        <p:spPr>
          <a:xfrm>
            <a:off x="244454" y="864858"/>
            <a:ext cx="8221365" cy="4058625"/>
          </a:xfrm>
          <a:prstGeom prst="rect">
            <a:avLst/>
          </a:prstGeom>
          <a:solidFill>
            <a:schemeClr val="accent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Openrave application connected to Real nao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35932" y="588747"/>
            <a:ext cx="2410280" cy="42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8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Platform implementation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Configuration Management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Example node configuration</a:t>
            </a:r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77" y="1343862"/>
            <a:ext cx="3596537" cy="298704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42" y="1323527"/>
            <a:ext cx="4598102" cy="30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Platform implementation contd.,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0" indent="0">
              <a:buNone/>
            </a:pP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5854893" cy="352183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93" y="1186537"/>
            <a:ext cx="3289107" cy="3160438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6854878" y="884765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Source Code</a:t>
            </a:r>
            <a:endParaRPr lang="en-US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900744" y="4283437"/>
            <a:ext cx="3243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4"/>
              </a:rPr>
              <a:t>https://github.com/praveenv4k/ExPeriMot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262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TO-DO List</a:t>
            </a:r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  Improvement of Pose estimation of marker</a:t>
            </a:r>
          </a:p>
          <a:p>
            <a:pPr lvl="1"/>
            <a:r>
              <a:rPr lang="en-US" sz="1600" dirty="0" smtClean="0"/>
              <a:t>  Some times the Z-Axis of the detected markers is inward instead of outward</a:t>
            </a:r>
          </a:p>
          <a:p>
            <a:pPr lvl="2"/>
            <a:r>
              <a:rPr lang="en-US" sz="1600" dirty="0" smtClean="0"/>
              <a:t>  Possible solution: Check the detected frame is right handed/left handed?</a:t>
            </a:r>
          </a:p>
          <a:p>
            <a:pPr lvl="2"/>
            <a:endParaRPr lang="en-US" sz="1600" dirty="0" smtClean="0"/>
          </a:p>
          <a:p>
            <a:r>
              <a:rPr lang="en-US" sz="1600" dirty="0" smtClean="0"/>
              <a:t>  Collaborate </a:t>
            </a:r>
            <a:r>
              <a:rPr lang="en-US" sz="1600" dirty="0"/>
              <a:t>with Mr. Vincent </a:t>
            </a:r>
            <a:r>
              <a:rPr lang="en-US" sz="1600" dirty="0" err="1"/>
              <a:t>Berenz</a:t>
            </a:r>
            <a:r>
              <a:rPr lang="en-US" sz="1600" dirty="0"/>
              <a:t> to use TDM framework for behavior </a:t>
            </a:r>
            <a:r>
              <a:rPr lang="en-US" sz="1600" dirty="0" smtClean="0"/>
              <a:t>execution</a:t>
            </a:r>
          </a:p>
          <a:p>
            <a:pPr marL="254000" indent="0">
              <a:buNone/>
            </a:pPr>
            <a:r>
              <a:rPr lang="en-US" sz="1600" dirty="0" smtClean="0"/>
              <a:t> </a:t>
            </a:r>
          </a:p>
          <a:p>
            <a:r>
              <a:rPr lang="en-US" sz="1600" dirty="0" smtClean="0"/>
              <a:t>  Improve the data structure that contains the description of the world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r>
              <a:rPr lang="en-US" sz="1600" dirty="0" smtClean="0"/>
              <a:t> Natural Language representation and translation of high level representation into gesture triggers and robot   behaviors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smtClean="0"/>
              <a:t> Example: “</a:t>
            </a:r>
            <a:r>
              <a:rPr lang="en-US" sz="1600" b="1" dirty="0" smtClean="0"/>
              <a:t>When some one waves their hand, respond by waving hands</a:t>
            </a:r>
            <a:r>
              <a:rPr lang="en-US" sz="1600" dirty="0" smtClean="0"/>
              <a:t>”</a:t>
            </a:r>
          </a:p>
          <a:p>
            <a:pPr lvl="2"/>
            <a:r>
              <a:rPr lang="en-US" sz="1600" dirty="0"/>
              <a:t> </a:t>
            </a:r>
            <a:r>
              <a:rPr lang="en-US" sz="1600" dirty="0" smtClean="0"/>
              <a:t> Gestures Trigger : Hand waving</a:t>
            </a:r>
          </a:p>
          <a:p>
            <a:pPr lvl="2"/>
            <a:r>
              <a:rPr lang="en-US" sz="1600" dirty="0"/>
              <a:t>  </a:t>
            </a:r>
            <a:r>
              <a:rPr lang="en-US" sz="1600" dirty="0" smtClean="0"/>
              <a:t>Robot behavior : Say hello behavior</a:t>
            </a:r>
            <a:endParaRPr lang="en-US" sz="1600" dirty="0"/>
          </a:p>
          <a:p>
            <a:r>
              <a:rPr lang="en-US" sz="1600" dirty="0" smtClean="0"/>
              <a:t>  Develop an easy to use interface for designing behaviors using high level language</a:t>
            </a:r>
          </a:p>
          <a:p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Designing concrete scenarios and evaluate (Receptionist, Exercise cheer leader)</a:t>
            </a:r>
          </a:p>
          <a:p>
            <a:pPr marL="25400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 </a:t>
            </a:r>
            <a:r>
              <a:rPr lang="en" dirty="0" smtClean="0"/>
              <a:t>  Human Robot Interaction (HRI) and Social Robots</a:t>
            </a:r>
            <a:endParaRPr lang="en" dirty="0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buSzPct val="100000"/>
            </a:pPr>
            <a:r>
              <a:rPr lang="en" dirty="0"/>
              <a:t>[Dautenhahn, 2007]</a:t>
            </a:r>
            <a:endParaRPr lang="en" sz="1800" dirty="0" smtClean="0"/>
          </a:p>
          <a:p>
            <a:pPr marL="0" lvl="0" indent="0" rtl="0">
              <a:spcBef>
                <a:spcPts val="0"/>
              </a:spcBef>
              <a:buNone/>
            </a:pPr>
            <a:endParaRPr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600" dirty="0" smtClean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600" dirty="0" smtClean="0"/>
              <a:t>A </a:t>
            </a:r>
            <a:r>
              <a:rPr lang="en" sz="1600" dirty="0"/>
              <a:t>Social robot should have the ability to interact with humans by adhering to certain social cues and rules. [Yan et al, 2014</a:t>
            </a:r>
            <a:r>
              <a:rPr lang="en" sz="1600" dirty="0" smtClean="0"/>
              <a:t>]</a:t>
            </a:r>
          </a:p>
          <a:p>
            <a:pPr marL="114300" lvl="0" indent="0" rtl="0">
              <a:spcBef>
                <a:spcPts val="0"/>
              </a:spcBef>
              <a:buClr>
                <a:srgbClr val="0069AD"/>
              </a:buClr>
              <a:buSzPct val="100000"/>
              <a:buNone/>
            </a:pPr>
            <a:endParaRPr lang="en" sz="1800"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55" name="グループ化 54"/>
          <p:cNvGrpSpPr/>
          <p:nvPr/>
        </p:nvGrpSpPr>
        <p:grpSpPr>
          <a:xfrm>
            <a:off x="2003163" y="919724"/>
            <a:ext cx="5145418" cy="3353579"/>
            <a:chOff x="1756438" y="1003391"/>
            <a:chExt cx="5145418" cy="3353579"/>
          </a:xfrm>
        </p:grpSpPr>
        <p:sp>
          <p:nvSpPr>
            <p:cNvPr id="2" name="正方形/長方形 1"/>
            <p:cNvSpPr/>
            <p:nvPr/>
          </p:nvSpPr>
          <p:spPr>
            <a:xfrm>
              <a:off x="3736541" y="2328767"/>
              <a:ext cx="1138066" cy="65784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Human</a:t>
              </a:r>
            </a:p>
            <a:p>
              <a:pPr algn="ctr"/>
              <a:r>
                <a:rPr lang="en-US" dirty="0" smtClean="0"/>
                <a:t>Robot</a:t>
              </a:r>
            </a:p>
            <a:p>
              <a:pPr algn="ctr"/>
              <a:r>
                <a:rPr lang="en-US" dirty="0" smtClean="0"/>
                <a:t>Interaction</a:t>
              </a:r>
              <a:endParaRPr lang="en-US" dirty="0"/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1756438" y="2414279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Psychology</a:t>
              </a:r>
              <a:endParaRPr lang="en-US" dirty="0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5763790" y="2414279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Cognitive</a:t>
              </a:r>
            </a:p>
            <a:p>
              <a:pPr algn="ctr"/>
              <a:r>
                <a:rPr lang="en-US" dirty="0" smtClean="0"/>
                <a:t>Science</a:t>
              </a:r>
              <a:endParaRPr 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1756438" y="1354338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Social</a:t>
              </a:r>
            </a:p>
            <a:p>
              <a:pPr algn="ctr"/>
              <a:r>
                <a:rPr lang="en-US" dirty="0" smtClean="0"/>
                <a:t>Science</a:t>
              </a:r>
              <a:endParaRPr 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756438" y="3673911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Artificial</a:t>
              </a:r>
            </a:p>
            <a:p>
              <a:pPr algn="ctr"/>
              <a:r>
                <a:rPr lang="en-US" dirty="0" smtClean="0"/>
                <a:t>Intelligence</a:t>
              </a:r>
              <a:endParaRPr 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5763790" y="1354338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Robotics </a:t>
              </a:r>
              <a:endParaRPr 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5763790" y="3673911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Computer</a:t>
              </a:r>
            </a:p>
            <a:p>
              <a:pPr algn="ctr"/>
              <a:r>
                <a:rPr lang="en-US" dirty="0" smtClean="0"/>
                <a:t>Science</a:t>
              </a:r>
              <a:endParaRPr lang="en-US" dirty="0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736541" y="1003391"/>
              <a:ext cx="1138066" cy="4736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Engineering</a:t>
              </a:r>
              <a:endParaRPr lang="en-US" dirty="0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3620294" y="3673911"/>
              <a:ext cx="1370560" cy="6830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Human Computer Interaction</a:t>
              </a:r>
              <a:endParaRPr lang="en-US" dirty="0"/>
            </a:p>
          </p:txBody>
        </p:sp>
        <p:cxnSp>
          <p:nvCxnSpPr>
            <p:cNvPr id="5" name="直線矢印コネクタ 4"/>
            <p:cNvCxnSpPr>
              <a:stCxn id="10" idx="1"/>
              <a:endCxn id="2" idx="0"/>
            </p:cNvCxnSpPr>
            <p:nvPr/>
          </p:nvCxnSpPr>
          <p:spPr>
            <a:xfrm flipH="1">
              <a:off x="4305574" y="1591161"/>
              <a:ext cx="1458216" cy="737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矢印コネクタ 18"/>
            <p:cNvCxnSpPr>
              <a:stCxn id="6" idx="3"/>
              <a:endCxn id="2" idx="1"/>
            </p:cNvCxnSpPr>
            <p:nvPr/>
          </p:nvCxnSpPr>
          <p:spPr>
            <a:xfrm>
              <a:off x="2894504" y="2651102"/>
              <a:ext cx="842037" cy="6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/>
            <p:cNvCxnSpPr>
              <a:stCxn id="9" idx="0"/>
              <a:endCxn id="2" idx="2"/>
            </p:cNvCxnSpPr>
            <p:nvPr/>
          </p:nvCxnSpPr>
          <p:spPr>
            <a:xfrm flipV="1">
              <a:off x="2325471" y="2986609"/>
              <a:ext cx="1980103" cy="687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矢印コネクタ 24"/>
            <p:cNvCxnSpPr>
              <a:stCxn id="12" idx="2"/>
              <a:endCxn id="2" idx="0"/>
            </p:cNvCxnSpPr>
            <p:nvPr/>
          </p:nvCxnSpPr>
          <p:spPr>
            <a:xfrm>
              <a:off x="4305574" y="1477037"/>
              <a:ext cx="0" cy="851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/>
            <p:cNvCxnSpPr>
              <a:stCxn id="13" idx="0"/>
              <a:endCxn id="2" idx="2"/>
            </p:cNvCxnSpPr>
            <p:nvPr/>
          </p:nvCxnSpPr>
          <p:spPr>
            <a:xfrm flipV="1">
              <a:off x="4305574" y="2986609"/>
              <a:ext cx="0" cy="687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/>
            <p:cNvCxnSpPr>
              <a:stCxn id="11" idx="0"/>
              <a:endCxn id="2" idx="2"/>
            </p:cNvCxnSpPr>
            <p:nvPr/>
          </p:nvCxnSpPr>
          <p:spPr>
            <a:xfrm flipH="1" flipV="1">
              <a:off x="4305574" y="2986609"/>
              <a:ext cx="2027249" cy="687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>
              <a:stCxn id="7" idx="1"/>
              <a:endCxn id="2" idx="3"/>
            </p:cNvCxnSpPr>
            <p:nvPr/>
          </p:nvCxnSpPr>
          <p:spPr>
            <a:xfrm flipH="1">
              <a:off x="4874607" y="2651102"/>
              <a:ext cx="889183" cy="6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/>
            <p:cNvCxnSpPr>
              <a:stCxn id="8" idx="3"/>
              <a:endCxn id="2" idx="0"/>
            </p:cNvCxnSpPr>
            <p:nvPr/>
          </p:nvCxnSpPr>
          <p:spPr>
            <a:xfrm>
              <a:off x="2894504" y="1591161"/>
              <a:ext cx="1411070" cy="7376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smtClean="0">
                <a:solidFill>
                  <a:schemeClr val="dk1"/>
                </a:solidFill>
              </a:rPr>
              <a:t>  Where is HRI now?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73" y="872746"/>
            <a:ext cx="3175049" cy="157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9047" y="947473"/>
            <a:ext cx="2860741" cy="142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525" y="2634093"/>
            <a:ext cx="3298049" cy="163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064" y="2643775"/>
            <a:ext cx="2587663" cy="161880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x="747197" y="2225640"/>
            <a:ext cx="2759399" cy="32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ASKNao (Autism Solution)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747195" y="4272267"/>
            <a:ext cx="2759399" cy="3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Romeo - Physical Interaction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5869517" y="2298637"/>
            <a:ext cx="1699800" cy="3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Nao in Education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5131817" y="4272267"/>
            <a:ext cx="3175200" cy="37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/>
              <a:t>Juliette (Pepper) - Casual interaction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235304" y="4614867"/>
            <a:ext cx="4620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Images from </a:t>
            </a:r>
            <a:r>
              <a:rPr lang="en-US" dirty="0" err="1" smtClean="0"/>
              <a:t>Aldebaran</a:t>
            </a:r>
            <a:r>
              <a:rPr lang="en-US" dirty="0"/>
              <a:t> (https://www.aldebaran.com/en)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   Motivation(s)</a:t>
            </a:r>
            <a:endParaRPr lang="en" dirty="0"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dirty="0"/>
              <a:t>Humans interacting with intelligent Robots has been seen as a potential game changer in the future</a:t>
            </a:r>
            <a:r>
              <a:rPr lang="en" sz="1800" dirty="0" smtClean="0"/>
              <a:t>.</a:t>
            </a:r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dirty="0"/>
              <a:t>Human motion (Non-verbal communication) is rich in information and understanding it is very important to improve the interaction</a:t>
            </a:r>
            <a:r>
              <a:rPr lang="en" sz="1800" dirty="0" smtClean="0"/>
              <a:t>.</a:t>
            </a:r>
          </a:p>
          <a:p>
            <a:pPr marL="857250" lvl="1" indent="-342900"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dirty="0" smtClean="0"/>
              <a:t>Motion conveys intention, health, emotion etc.,</a:t>
            </a:r>
          </a:p>
          <a:p>
            <a:pPr marL="857250" lvl="1" indent="-342900"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dirty="0" smtClean="0"/>
              <a:t>Existing tools for designing HRI scenarios and robot behaviors are not scalable and requires skilled </a:t>
            </a:r>
            <a:r>
              <a:rPr lang="en" sz="1800" dirty="0" smtClean="0"/>
              <a:t>roboticists’ </a:t>
            </a:r>
            <a:r>
              <a:rPr lang="en" sz="1800" dirty="0" smtClean="0"/>
              <a:t>assistance</a:t>
            </a:r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b="1" dirty="0" smtClean="0">
                <a:solidFill>
                  <a:srgbClr val="00B050"/>
                </a:solidFill>
              </a:rPr>
              <a:t>Goal</a:t>
            </a:r>
            <a:r>
              <a:rPr lang="en" sz="1800" b="1" dirty="0" smtClean="0"/>
              <a:t> : To develop an experimental platform which </a:t>
            </a:r>
          </a:p>
          <a:p>
            <a:pPr marL="857250" lvl="1" indent="-342900"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b="1" dirty="0" smtClean="0"/>
              <a:t>Facilitates </a:t>
            </a:r>
            <a:r>
              <a:rPr lang="en" sz="1800" b="1" dirty="0" smtClean="0"/>
              <a:t>interaction based on human motion </a:t>
            </a:r>
          </a:p>
          <a:p>
            <a:pPr marL="857250" lvl="1" indent="-342900">
              <a:buClr>
                <a:srgbClr val="0069AD"/>
              </a:buClr>
              <a:buSzPct val="100000"/>
              <a:buFont typeface="Noto Symbol"/>
              <a:buChar char="•"/>
            </a:pPr>
            <a:r>
              <a:rPr lang="en" sz="1800" b="1" dirty="0" smtClean="0"/>
              <a:t>Is easy </a:t>
            </a:r>
            <a:r>
              <a:rPr lang="en" sz="1800" b="1" dirty="0" smtClean="0"/>
              <a:t>to </a:t>
            </a:r>
            <a:r>
              <a:rPr lang="en" sz="1800" b="1" dirty="0" smtClean="0"/>
              <a:t>use by a common user to design </a:t>
            </a:r>
            <a:r>
              <a:rPr lang="en" sz="1800" b="1" dirty="0" smtClean="0"/>
              <a:t>and execute interaction scenarios</a:t>
            </a:r>
            <a:endParaRPr lang="en" sz="1800" b="1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-53158" y="-4665"/>
            <a:ext cx="91971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   Problem </a:t>
            </a:r>
            <a:r>
              <a:rPr lang="en" dirty="0"/>
              <a:t>Statement(s)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-53158" y="851144"/>
            <a:ext cx="9197100" cy="408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75" y="766401"/>
            <a:ext cx="8129846" cy="409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-53873" y="7458"/>
            <a:ext cx="9197999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   Summary on Bibliographic study</a:t>
            </a:r>
            <a:endParaRPr lang="en" dirty="0"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-45851" y="869283"/>
            <a:ext cx="4527899" cy="405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 smtClean="0"/>
              <a:t> </a:t>
            </a:r>
            <a:r>
              <a:rPr lang="en" b="1" dirty="0" smtClean="0"/>
              <a:t>Motion capture</a:t>
            </a:r>
            <a:r>
              <a:rPr lang="en" dirty="0" smtClean="0"/>
              <a:t>:</a:t>
            </a:r>
          </a:p>
          <a:p>
            <a:pPr lvl="1"/>
            <a:r>
              <a:rPr lang="en" dirty="0" smtClean="0"/>
              <a:t> Stereophotogrammetric system, Monocular Cameras, IMU, </a:t>
            </a:r>
            <a:r>
              <a:rPr lang="en" b="1" dirty="0" smtClean="0">
                <a:solidFill>
                  <a:srgbClr val="00B050"/>
                </a:solidFill>
              </a:rPr>
              <a:t>RGB-D Cameras</a:t>
            </a:r>
            <a:r>
              <a:rPr lang="en" dirty="0" smtClean="0"/>
              <a:t> (Kinect V2)</a:t>
            </a:r>
          </a:p>
          <a:p>
            <a:pPr>
              <a:spcBef>
                <a:spcPts val="0"/>
              </a:spcBef>
              <a:buNone/>
            </a:pPr>
            <a:endParaRPr lang="en" dirty="0" smtClean="0"/>
          </a:p>
          <a:p>
            <a:r>
              <a:rPr lang="en" b="1" dirty="0" smtClean="0"/>
              <a:t> Localization:</a:t>
            </a:r>
          </a:p>
          <a:p>
            <a:pPr lvl="1"/>
            <a:r>
              <a:rPr lang="en" b="1" dirty="0"/>
              <a:t> </a:t>
            </a:r>
            <a:r>
              <a:rPr lang="en" b="1" dirty="0" smtClean="0">
                <a:solidFill>
                  <a:srgbClr val="00B050"/>
                </a:solidFill>
              </a:rPr>
              <a:t>Marker based approaches</a:t>
            </a:r>
            <a:r>
              <a:rPr lang="en" dirty="0" smtClean="0"/>
              <a:t>, Point cloud library algorithms (Monte carlo localization)</a:t>
            </a:r>
            <a:endParaRPr lang="en" dirty="0"/>
          </a:p>
          <a:p>
            <a:pPr>
              <a:spcBef>
                <a:spcPts val="0"/>
              </a:spcBef>
              <a:buNone/>
            </a:pPr>
            <a:endParaRPr lang="en" dirty="0" smtClean="0"/>
          </a:p>
          <a:p>
            <a:r>
              <a:rPr lang="en" dirty="0"/>
              <a:t> </a:t>
            </a:r>
            <a:r>
              <a:rPr lang="en" b="1" dirty="0" smtClean="0"/>
              <a:t>Designing behaviors:</a:t>
            </a:r>
          </a:p>
          <a:p>
            <a:pPr lvl="1"/>
            <a:r>
              <a:rPr lang="en" b="1" dirty="0"/>
              <a:t> </a:t>
            </a:r>
            <a:r>
              <a:rPr lang="en" dirty="0" smtClean="0"/>
              <a:t>ROS, Choregraphe, Task Description Language, URBI, Microsoft Robotics Developer studio, </a:t>
            </a:r>
            <a:r>
              <a:rPr lang="en" b="1" dirty="0" smtClean="0">
                <a:solidFill>
                  <a:srgbClr val="00B050"/>
                </a:solidFill>
              </a:rPr>
              <a:t>Target Drives Means?</a:t>
            </a:r>
          </a:p>
          <a:p>
            <a:pPr>
              <a:spcBef>
                <a:spcPts val="0"/>
              </a:spcBef>
              <a:buNone/>
            </a:pPr>
            <a:endParaRPr lang="en" dirty="0" smtClean="0"/>
          </a:p>
          <a:p>
            <a:r>
              <a:rPr lang="en" b="1" dirty="0" smtClean="0"/>
              <a:t> Evaluation techniques:</a:t>
            </a:r>
          </a:p>
          <a:p>
            <a:pPr lvl="1"/>
            <a:r>
              <a:rPr lang="en" b="1" dirty="0"/>
              <a:t> </a:t>
            </a:r>
            <a:r>
              <a:rPr lang="en" b="1" dirty="0" smtClean="0">
                <a:solidFill>
                  <a:srgbClr val="00B050"/>
                </a:solidFill>
              </a:rPr>
              <a:t>Self-assessment</a:t>
            </a:r>
            <a:r>
              <a:rPr lang="en" dirty="0" smtClean="0"/>
              <a:t>, Interviews, </a:t>
            </a:r>
            <a:r>
              <a:rPr lang="en" b="1" dirty="0" smtClean="0">
                <a:solidFill>
                  <a:srgbClr val="00B050"/>
                </a:solidFill>
              </a:rPr>
              <a:t>Behavioral measures</a:t>
            </a:r>
            <a:r>
              <a:rPr lang="en" dirty="0" smtClean="0"/>
              <a:t>, Psychophysiolgy measures, Task performance metrics</a:t>
            </a:r>
            <a:endParaRPr lang="en" b="1" dirty="0"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4616116" y="869283"/>
            <a:ext cx="4527899" cy="405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grpSp>
        <p:nvGrpSpPr>
          <p:cNvPr id="4" name="グループ化 3"/>
          <p:cNvGrpSpPr/>
          <p:nvPr/>
        </p:nvGrpSpPr>
        <p:grpSpPr>
          <a:xfrm>
            <a:off x="4966294" y="854760"/>
            <a:ext cx="3651982" cy="4068723"/>
            <a:chOff x="4966294" y="854760"/>
            <a:chExt cx="3651982" cy="4068723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6294" y="854760"/>
              <a:ext cx="3651926" cy="4068723"/>
            </a:xfrm>
            <a:prstGeom prst="rect">
              <a:avLst/>
            </a:prstGeom>
          </p:spPr>
        </p:pic>
        <p:sp>
          <p:nvSpPr>
            <p:cNvPr id="2" name="テキスト ボックス 1"/>
            <p:cNvSpPr txBox="1"/>
            <p:nvPr/>
          </p:nvSpPr>
          <p:spPr>
            <a:xfrm>
              <a:off x="7258608" y="922020"/>
              <a:ext cx="135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Initial Proposal</a:t>
              </a:r>
              <a:endParaRPr lang="en-US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Platform infrastructure design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Distributed nodes</a:t>
            </a:r>
          </a:p>
          <a:p>
            <a:pPr lvl="2"/>
            <a:r>
              <a:rPr lang="en-US" dirty="0" smtClean="0"/>
              <a:t> Achieved using </a:t>
            </a:r>
            <a:r>
              <a:rPr lang="en-US" dirty="0" err="1" smtClean="0"/>
              <a:t>ZeroMQ</a:t>
            </a:r>
            <a:r>
              <a:rPr lang="en-US" dirty="0" smtClean="0"/>
              <a:t> (TCP, UDP, IPC)</a:t>
            </a:r>
          </a:p>
          <a:p>
            <a:pPr lvl="2"/>
            <a:r>
              <a:rPr lang="en-US" dirty="0" smtClean="0"/>
              <a:t> PUB-SUB Protocol, REQ-REP protocol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Transparent messaging protocol that enables good interoperability</a:t>
            </a:r>
          </a:p>
          <a:p>
            <a:pPr lvl="2"/>
            <a:r>
              <a:rPr lang="en-US" dirty="0" smtClean="0"/>
              <a:t> Google protocol buffers. Many primitive messages are imported from Gazebo</a:t>
            </a:r>
          </a:p>
          <a:p>
            <a:pPr lvl="2"/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Visualization capability</a:t>
            </a:r>
          </a:p>
          <a:p>
            <a:pPr lvl="2"/>
            <a:r>
              <a:rPr lang="en-US" dirty="0"/>
              <a:t> </a:t>
            </a:r>
            <a:r>
              <a:rPr lang="en-US" dirty="0" err="1" smtClean="0"/>
              <a:t>OpenRAVE</a:t>
            </a:r>
            <a:r>
              <a:rPr lang="en-US" dirty="0" smtClean="0"/>
              <a:t> – Open source robotics planning / simulation framework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 Visual Programming/ Natural language description of behaviors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Under investigation 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Software design concept</a:t>
            </a:r>
            <a:endParaRPr lang="en-US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4855108" y="1211580"/>
            <a:ext cx="4028779" cy="3687093"/>
            <a:chOff x="4855108" y="1211580"/>
            <a:chExt cx="4028779" cy="3687093"/>
          </a:xfrm>
        </p:grpSpPr>
        <p:sp>
          <p:nvSpPr>
            <p:cNvPr id="1054" name="正方形/長方形 1053"/>
            <p:cNvSpPr/>
            <p:nvPr/>
          </p:nvSpPr>
          <p:spPr>
            <a:xfrm>
              <a:off x="4876243" y="1211580"/>
              <a:ext cx="4007644" cy="75987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52" name="グループ化 1051"/>
            <p:cNvGrpSpPr/>
            <p:nvPr/>
          </p:nvGrpSpPr>
          <p:grpSpPr>
            <a:xfrm>
              <a:off x="4855108" y="1283766"/>
              <a:ext cx="4028779" cy="3614907"/>
              <a:chOff x="4855108" y="1283766"/>
              <a:chExt cx="4028779" cy="3614907"/>
            </a:xfrm>
          </p:grpSpPr>
          <p:cxnSp>
            <p:nvCxnSpPr>
              <p:cNvPr id="1024" name="直線矢印コネクタ 1023"/>
              <p:cNvCxnSpPr>
                <a:stCxn id="20" idx="2"/>
                <a:endCxn id="7" idx="0"/>
              </p:cNvCxnSpPr>
              <p:nvPr/>
            </p:nvCxnSpPr>
            <p:spPr>
              <a:xfrm>
                <a:off x="6878707" y="1754245"/>
                <a:ext cx="1358" cy="226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カギ線コネクタ 46"/>
              <p:cNvCxnSpPr>
                <a:stCxn id="17" idx="2"/>
                <a:endCxn id="40" idx="0"/>
              </p:cNvCxnSpPr>
              <p:nvPr/>
            </p:nvCxnSpPr>
            <p:spPr>
              <a:xfrm rot="5400000">
                <a:off x="6801660" y="3967657"/>
                <a:ext cx="241767" cy="83764"/>
              </a:xfrm>
              <a:prstGeom prst="bentConnector3">
                <a:avLst>
                  <a:gd name="adj1" fmla="val 60506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1" name="グループ化 1050"/>
              <p:cNvGrpSpPr/>
              <p:nvPr/>
            </p:nvGrpSpPr>
            <p:grpSpPr>
              <a:xfrm>
                <a:off x="4855108" y="1283766"/>
                <a:ext cx="4028779" cy="3614907"/>
                <a:chOff x="4855108" y="1283766"/>
                <a:chExt cx="4028779" cy="3614907"/>
              </a:xfrm>
            </p:grpSpPr>
            <p:sp>
              <p:nvSpPr>
                <p:cNvPr id="40" name="正方形/長方形 39"/>
                <p:cNvSpPr/>
                <p:nvPr/>
              </p:nvSpPr>
              <p:spPr>
                <a:xfrm>
                  <a:off x="4877434" y="4130423"/>
                  <a:ext cx="4006453" cy="74344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" name="正方形/長方形 6"/>
                <p:cNvSpPr/>
                <p:nvPr/>
              </p:nvSpPr>
              <p:spPr>
                <a:xfrm>
                  <a:off x="4876243" y="1981190"/>
                  <a:ext cx="4007644" cy="198332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58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" name="角丸四角形 4"/>
                <p:cNvSpPr/>
                <p:nvPr/>
              </p:nvSpPr>
              <p:spPr>
                <a:xfrm>
                  <a:off x="5189144" y="2588509"/>
                  <a:ext cx="907875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Behavior designer</a:t>
                  </a:r>
                  <a:endParaRPr lang="en-US" sz="1200" dirty="0"/>
                </a:p>
              </p:txBody>
            </p:sp>
            <p:sp>
              <p:nvSpPr>
                <p:cNvPr id="6" name="角丸四角形 5"/>
                <p:cNvSpPr/>
                <p:nvPr/>
              </p:nvSpPr>
              <p:spPr>
                <a:xfrm>
                  <a:off x="6359739" y="2588509"/>
                  <a:ext cx="1037937" cy="54834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Behavior Execution engine</a:t>
                  </a:r>
                  <a:endParaRPr lang="en-US" sz="1200" dirty="0"/>
                </a:p>
              </p:txBody>
            </p:sp>
            <p:sp>
              <p:nvSpPr>
                <p:cNvPr id="8" name="角丸四角形 7"/>
                <p:cNvSpPr/>
                <p:nvPr/>
              </p:nvSpPr>
              <p:spPr>
                <a:xfrm>
                  <a:off x="6394767" y="2072035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Parameter server</a:t>
                  </a:r>
                  <a:endParaRPr lang="en-US" sz="1200" dirty="0"/>
                </a:p>
              </p:txBody>
            </p:sp>
            <p:sp>
              <p:nvSpPr>
                <p:cNvPr id="9" name="角丸四角形 8"/>
                <p:cNvSpPr/>
                <p:nvPr/>
              </p:nvSpPr>
              <p:spPr>
                <a:xfrm>
                  <a:off x="6339174" y="3290354"/>
                  <a:ext cx="1048391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Localization</a:t>
                  </a:r>
                  <a:endParaRPr lang="en-US" sz="1200" dirty="0"/>
                </a:p>
              </p:txBody>
            </p:sp>
            <p:sp>
              <p:nvSpPr>
                <p:cNvPr id="10" name="角丸四角形 9"/>
                <p:cNvSpPr/>
                <p:nvPr/>
              </p:nvSpPr>
              <p:spPr>
                <a:xfrm>
                  <a:off x="5069606" y="3300096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Motion</a:t>
                  </a:r>
                </a:p>
                <a:p>
                  <a:pPr algn="ctr"/>
                  <a:r>
                    <a:rPr lang="en-US" sz="1200" dirty="0" smtClean="0"/>
                    <a:t>recognition</a:t>
                  </a:r>
                  <a:endParaRPr lang="en-US" sz="1200" dirty="0"/>
                </a:p>
              </p:txBody>
            </p:sp>
            <p:sp>
              <p:nvSpPr>
                <p:cNvPr id="11" name="角丸四角形 10"/>
                <p:cNvSpPr/>
                <p:nvPr/>
              </p:nvSpPr>
              <p:spPr>
                <a:xfrm>
                  <a:off x="5157660" y="3368804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Motion</a:t>
                  </a:r>
                </a:p>
                <a:p>
                  <a:pPr algn="ctr"/>
                  <a:r>
                    <a:rPr lang="en-US" sz="1200" dirty="0" smtClean="0"/>
                    <a:t>recognition</a:t>
                  </a:r>
                  <a:endParaRPr lang="en-US" sz="1200" dirty="0"/>
                </a:p>
              </p:txBody>
            </p:sp>
            <p:sp>
              <p:nvSpPr>
                <p:cNvPr id="12" name="角丸四角形 11"/>
                <p:cNvSpPr/>
                <p:nvPr/>
              </p:nvSpPr>
              <p:spPr>
                <a:xfrm>
                  <a:off x="5245714" y="3459465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Motion</a:t>
                  </a:r>
                </a:p>
                <a:p>
                  <a:pPr algn="ctr"/>
                  <a:r>
                    <a:rPr lang="en-US" sz="1200" dirty="0" smtClean="0"/>
                    <a:t>recognition</a:t>
                  </a:r>
                  <a:endParaRPr lang="en-US" sz="1200" dirty="0"/>
                </a:p>
              </p:txBody>
            </p:sp>
            <p:sp>
              <p:nvSpPr>
                <p:cNvPr id="13" name="角丸四角形 12"/>
                <p:cNvSpPr/>
                <p:nvPr/>
              </p:nvSpPr>
              <p:spPr>
                <a:xfrm>
                  <a:off x="7661169" y="3309202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Robot</a:t>
                  </a:r>
                </a:p>
                <a:p>
                  <a:pPr algn="ctr"/>
                  <a:r>
                    <a:rPr lang="en-US" sz="1200" dirty="0" smtClean="0"/>
                    <a:t>interface</a:t>
                  </a:r>
                  <a:endParaRPr lang="en-US" sz="1200" dirty="0"/>
                </a:p>
              </p:txBody>
            </p:sp>
            <p:sp>
              <p:nvSpPr>
                <p:cNvPr id="14" name="角丸四角形 13"/>
                <p:cNvSpPr/>
                <p:nvPr/>
              </p:nvSpPr>
              <p:spPr>
                <a:xfrm>
                  <a:off x="7736222" y="3370098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Robot</a:t>
                  </a:r>
                </a:p>
                <a:p>
                  <a:pPr algn="ctr"/>
                  <a:r>
                    <a:rPr lang="en-US" sz="1200" dirty="0" smtClean="0"/>
                    <a:t>interface</a:t>
                  </a:r>
                  <a:endParaRPr lang="en-US" sz="1200" dirty="0"/>
                </a:p>
              </p:txBody>
            </p:sp>
            <p:sp>
              <p:nvSpPr>
                <p:cNvPr id="15" name="角丸四角形 14"/>
                <p:cNvSpPr/>
                <p:nvPr/>
              </p:nvSpPr>
              <p:spPr>
                <a:xfrm>
                  <a:off x="7837277" y="3448252"/>
                  <a:ext cx="967880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Robot</a:t>
                  </a:r>
                </a:p>
                <a:p>
                  <a:pPr algn="ctr"/>
                  <a:r>
                    <a:rPr lang="en-US" sz="1200" dirty="0" smtClean="0"/>
                    <a:t>interface</a:t>
                  </a:r>
                  <a:endParaRPr lang="en-US" sz="1200" dirty="0"/>
                </a:p>
              </p:txBody>
            </p:sp>
            <p:sp>
              <p:nvSpPr>
                <p:cNvPr id="16" name="角丸四角形 15"/>
                <p:cNvSpPr/>
                <p:nvPr/>
              </p:nvSpPr>
              <p:spPr>
                <a:xfrm>
                  <a:off x="6371235" y="3365397"/>
                  <a:ext cx="1048391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Localization</a:t>
                  </a:r>
                  <a:endParaRPr lang="en-US" sz="1200" dirty="0"/>
                </a:p>
              </p:txBody>
            </p:sp>
            <p:sp>
              <p:nvSpPr>
                <p:cNvPr id="17" name="角丸四角形 16"/>
                <p:cNvSpPr/>
                <p:nvPr/>
              </p:nvSpPr>
              <p:spPr>
                <a:xfrm>
                  <a:off x="6440229" y="3449723"/>
                  <a:ext cx="1048391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Localization</a:t>
                  </a:r>
                  <a:endParaRPr lang="en-US" sz="1200" dirty="0"/>
                </a:p>
              </p:txBody>
            </p:sp>
            <p:sp>
              <p:nvSpPr>
                <p:cNvPr id="18" name="角丸四角形 17"/>
                <p:cNvSpPr/>
                <p:nvPr/>
              </p:nvSpPr>
              <p:spPr>
                <a:xfrm>
                  <a:off x="7583527" y="2628746"/>
                  <a:ext cx="1127035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smtClean="0"/>
                    <a:t>Visualization</a:t>
                  </a:r>
                  <a:endParaRPr lang="en-US" sz="1200" dirty="0"/>
                </a:p>
              </p:txBody>
            </p:sp>
            <p:sp>
              <p:nvSpPr>
                <p:cNvPr id="19" name="テキスト ボックス 18"/>
                <p:cNvSpPr txBox="1"/>
                <p:nvPr/>
              </p:nvSpPr>
              <p:spPr>
                <a:xfrm>
                  <a:off x="4894496" y="1992130"/>
                  <a:ext cx="702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Nodes</a:t>
                  </a:r>
                  <a:endParaRPr lang="en-US" dirty="0"/>
                </a:p>
              </p:txBody>
            </p:sp>
            <p:sp>
              <p:nvSpPr>
                <p:cNvPr id="20" name="角丸四角形 19"/>
                <p:cNvSpPr/>
                <p:nvPr/>
              </p:nvSpPr>
              <p:spPr>
                <a:xfrm>
                  <a:off x="6312419" y="1315312"/>
                  <a:ext cx="1132575" cy="43893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/>
                    <a:t>Bootstrapper</a:t>
                  </a:r>
                  <a:endParaRPr lang="en-US" sz="1200" dirty="0"/>
                </a:p>
              </p:txBody>
            </p:sp>
            <p:pic>
              <p:nvPicPr>
                <p:cNvPr id="1032" name="Picture 8" descr="http://fileinfo.com/images/icons/files/128/xml-124.png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26701" y="1283766"/>
                  <a:ext cx="508763" cy="5087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5" name="直線矢印コネクタ 24"/>
                <p:cNvCxnSpPr>
                  <a:stCxn id="1032" idx="1"/>
                  <a:endCxn id="20" idx="3"/>
                </p:cNvCxnSpPr>
                <p:nvPr/>
              </p:nvCxnSpPr>
              <p:spPr>
                <a:xfrm flipH="1" flipV="1">
                  <a:off x="7444994" y="1534779"/>
                  <a:ext cx="481707" cy="33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テキスト ボックス 29"/>
                <p:cNvSpPr txBox="1"/>
                <p:nvPr/>
              </p:nvSpPr>
              <p:spPr>
                <a:xfrm>
                  <a:off x="7506937" y="1740757"/>
                  <a:ext cx="134829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 smtClean="0"/>
                    <a:t>Configuration File</a:t>
                  </a:r>
                  <a:endParaRPr lang="en-US" sz="1100" dirty="0"/>
                </a:p>
              </p:txBody>
            </p:sp>
            <p:grpSp>
              <p:nvGrpSpPr>
                <p:cNvPr id="1029" name="グループ化 1028"/>
                <p:cNvGrpSpPr/>
                <p:nvPr/>
              </p:nvGrpSpPr>
              <p:grpSpPr>
                <a:xfrm>
                  <a:off x="5858239" y="4172285"/>
                  <a:ext cx="1601442" cy="538843"/>
                  <a:chOff x="5858239" y="4309445"/>
                  <a:chExt cx="1601442" cy="538843"/>
                </a:xfrm>
              </p:grpSpPr>
              <p:pic>
                <p:nvPicPr>
                  <p:cNvPr id="1028" name="図 102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93469" y="4360973"/>
                    <a:ext cx="576829" cy="390755"/>
                  </a:xfrm>
                  <a:prstGeom prst="rect">
                    <a:avLst/>
                  </a:prstGeom>
                </p:spPr>
              </p:pic>
              <p:pic>
                <p:nvPicPr>
                  <p:cNvPr id="35" name="Shape 142"/>
                  <p:cNvPicPr preferRelativeResize="0"/>
                  <p:nvPr/>
                </p:nvPicPr>
                <p:blipFill>
                  <a:blip r:embed="rId4">
                    <a:alphaModFix/>
                  </a:blip>
                  <a:stretch>
                    <a:fillRect/>
                  </a:stretch>
                </p:blipFill>
                <p:spPr>
                  <a:xfrm>
                    <a:off x="6503560" y="4309445"/>
                    <a:ext cx="956121" cy="5388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27" name="図 1026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58239" y="4432839"/>
                    <a:ext cx="404380" cy="30289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テキスト ボックス 40"/>
                <p:cNvSpPr txBox="1"/>
                <p:nvPr/>
              </p:nvSpPr>
              <p:spPr>
                <a:xfrm>
                  <a:off x="4855108" y="4590896"/>
                  <a:ext cx="15279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Robots/ Gadgets</a:t>
                  </a:r>
                  <a:endParaRPr lang="en-US" dirty="0"/>
                </a:p>
              </p:txBody>
            </p:sp>
            <p:cxnSp>
              <p:nvCxnSpPr>
                <p:cNvPr id="1033" name="カギ線コネクタ 1032"/>
                <p:cNvCxnSpPr>
                  <a:stCxn id="12" idx="2"/>
                  <a:endCxn id="40" idx="0"/>
                </p:cNvCxnSpPr>
                <p:nvPr/>
              </p:nvCxnSpPr>
              <p:spPr>
                <a:xfrm rot="16200000" flipH="1">
                  <a:off x="6189145" y="3438906"/>
                  <a:ext cx="232025" cy="1151007"/>
                </a:xfrm>
                <a:prstGeom prst="bentConnector3">
                  <a:avLst>
                    <a:gd name="adj1" fmla="val 58211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カギ線コネクタ 50"/>
                <p:cNvCxnSpPr>
                  <a:stCxn id="15" idx="2"/>
                  <a:endCxn id="1026" idx="0"/>
                </p:cNvCxnSpPr>
                <p:nvPr/>
              </p:nvCxnSpPr>
              <p:spPr>
                <a:xfrm rot="5400000">
                  <a:off x="8083063" y="3949231"/>
                  <a:ext cx="300200" cy="176108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44" name="グループ化 1043"/>
                <p:cNvGrpSpPr/>
                <p:nvPr/>
              </p:nvGrpSpPr>
              <p:grpSpPr>
                <a:xfrm>
                  <a:off x="7459682" y="4187385"/>
                  <a:ext cx="1363235" cy="612934"/>
                  <a:chOff x="7459682" y="4187385"/>
                  <a:chExt cx="1363235" cy="612934"/>
                </a:xfrm>
              </p:grpSpPr>
              <p:pic>
                <p:nvPicPr>
                  <p:cNvPr id="1041" name="図 1040"/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01397" y="4276711"/>
                    <a:ext cx="521520" cy="496866"/>
                  </a:xfrm>
                  <a:prstGeom prst="rect">
                    <a:avLst/>
                  </a:prstGeom>
                </p:spPr>
              </p:pic>
              <p:pic>
                <p:nvPicPr>
                  <p:cNvPr id="1043" name="図 1042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59682" y="4208032"/>
                    <a:ext cx="746894" cy="548220"/>
                  </a:xfrm>
                  <a:prstGeom prst="rect">
                    <a:avLst/>
                  </a:prstGeom>
                </p:spPr>
              </p:pic>
              <p:pic>
                <p:nvPicPr>
                  <p:cNvPr id="1026" name="図 1025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941564" y="4187385"/>
                    <a:ext cx="407090" cy="612934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9" name="カギ線コネクタ 58"/>
                <p:cNvCxnSpPr>
                  <a:stCxn id="17" idx="2"/>
                  <a:endCxn id="1026" idx="0"/>
                </p:cNvCxnSpPr>
                <p:nvPr/>
              </p:nvCxnSpPr>
              <p:spPr>
                <a:xfrm rot="16200000" flipH="1">
                  <a:off x="7405403" y="3447678"/>
                  <a:ext cx="298729" cy="1180684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テキスト ボックス 106"/>
            <p:cNvSpPr txBox="1"/>
            <p:nvPr/>
          </p:nvSpPr>
          <p:spPr>
            <a:xfrm>
              <a:off x="4872536" y="1223957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Application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072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-53873" y="7458"/>
            <a:ext cx="9197999" cy="8574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   Robot Localization module</a:t>
            </a:r>
            <a:endParaRPr lang="en"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0" y="869283"/>
            <a:ext cx="4006894" cy="4054200"/>
          </a:xfrm>
          <a:prstGeom prst="rect">
            <a:avLst/>
          </a:prstGeom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="1" u="sng" dirty="0" smtClean="0"/>
              <a:t>System</a:t>
            </a:r>
            <a:endParaRPr b="1" u="sng" dirty="0"/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4007004" y="869283"/>
            <a:ext cx="5137012" cy="40542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b="1" u="sng" dirty="0" smtClean="0"/>
              <a:t>Algorithm</a:t>
            </a:r>
            <a:endParaRPr b="1" u="sng" dirty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217397" y="960425"/>
            <a:ext cx="3521689" cy="3914510"/>
            <a:chOff x="499337" y="960425"/>
            <a:chExt cx="3521689" cy="3914510"/>
          </a:xfrm>
        </p:grpSpPr>
        <p:cxnSp>
          <p:nvCxnSpPr>
            <p:cNvPr id="150" name="Shape 150"/>
            <p:cNvCxnSpPr>
              <a:stCxn id="142" idx="0"/>
              <a:endCxn id="144" idx="2"/>
            </p:cNvCxnSpPr>
            <p:nvPr/>
          </p:nvCxnSpPr>
          <p:spPr>
            <a:xfrm flipV="1">
              <a:off x="2902866" y="2505725"/>
              <a:ext cx="1699" cy="199637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grpSp>
          <p:nvGrpSpPr>
            <p:cNvPr id="139" name="Shape 139"/>
            <p:cNvGrpSpPr/>
            <p:nvPr/>
          </p:nvGrpSpPr>
          <p:grpSpPr>
            <a:xfrm>
              <a:off x="1489133" y="3298685"/>
              <a:ext cx="911850" cy="1576250"/>
              <a:chOff x="6592700" y="3185825"/>
              <a:chExt cx="911850" cy="1576250"/>
            </a:xfrm>
          </p:grpSpPr>
          <p:pic>
            <p:nvPicPr>
              <p:cNvPr id="140" name="Shape 14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592700" y="3428275"/>
                <a:ext cx="911850" cy="1333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4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889200" y="3185825"/>
                <a:ext cx="405100" cy="288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2" name="Shape 1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61769" y="2705362"/>
              <a:ext cx="1282194" cy="695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Shape 143"/>
            <p:cNvSpPr txBox="1"/>
            <p:nvPr/>
          </p:nvSpPr>
          <p:spPr>
            <a:xfrm>
              <a:off x="1408431" y="1170025"/>
              <a:ext cx="1154340" cy="3423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dirty="0"/>
                <a:t>Localization</a:t>
              </a:r>
            </a:p>
          </p:txBody>
        </p:sp>
        <p:sp>
          <p:nvSpPr>
            <p:cNvPr id="144" name="Shape 144"/>
            <p:cNvSpPr txBox="1"/>
            <p:nvPr/>
          </p:nvSpPr>
          <p:spPr>
            <a:xfrm>
              <a:off x="2167315" y="1953725"/>
              <a:ext cx="1474499" cy="552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dirty="0"/>
                <a:t>Kinect Data capture</a:t>
              </a:r>
            </a:p>
          </p:txBody>
        </p:sp>
        <p:sp>
          <p:nvSpPr>
            <p:cNvPr id="145" name="Shape 145"/>
            <p:cNvSpPr txBox="1"/>
            <p:nvPr/>
          </p:nvSpPr>
          <p:spPr>
            <a:xfrm>
              <a:off x="499337" y="1953712"/>
              <a:ext cx="901777" cy="552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Robot interface</a:t>
              </a:r>
            </a:p>
          </p:txBody>
        </p:sp>
        <p:sp>
          <p:nvSpPr>
            <p:cNvPr id="146" name="Shape 146"/>
            <p:cNvSpPr txBox="1"/>
            <p:nvPr/>
          </p:nvSpPr>
          <p:spPr>
            <a:xfrm>
              <a:off x="2838568" y="3589575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1200" dirty="0"/>
                <a:t>Visual Link</a:t>
              </a:r>
            </a:p>
          </p:txBody>
        </p:sp>
        <p:cxnSp>
          <p:nvCxnSpPr>
            <p:cNvPr id="147" name="Shape 147"/>
            <p:cNvCxnSpPr>
              <a:stCxn id="142" idx="2"/>
              <a:endCxn id="140" idx="3"/>
            </p:cNvCxnSpPr>
            <p:nvPr/>
          </p:nvCxnSpPr>
          <p:spPr>
            <a:xfrm rot="5400000">
              <a:off x="2248332" y="3553501"/>
              <a:ext cx="807186" cy="501883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8" name="Shape 148"/>
            <p:cNvCxnSpPr>
              <a:stCxn id="145" idx="2"/>
              <a:endCxn id="140" idx="1"/>
            </p:cNvCxnSpPr>
            <p:nvPr/>
          </p:nvCxnSpPr>
          <p:spPr>
            <a:xfrm rot="16200000" flipH="1">
              <a:off x="368518" y="3087419"/>
              <a:ext cx="1702323" cy="538907"/>
            </a:xfrm>
            <a:prstGeom prst="bentConnector2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49" name="Shape 149"/>
            <p:cNvSpPr txBox="1"/>
            <p:nvPr/>
          </p:nvSpPr>
          <p:spPr>
            <a:xfrm>
              <a:off x="814483" y="2748349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/>
                <a:t>Ethernet</a:t>
              </a: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x="2923627" y="2479020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/>
                <a:t>USB3</a:t>
              </a:r>
            </a:p>
          </p:txBody>
        </p:sp>
        <p:cxnSp>
          <p:nvCxnSpPr>
            <p:cNvPr id="152" name="Shape 152"/>
            <p:cNvCxnSpPr>
              <a:stCxn id="144" idx="0"/>
              <a:endCxn id="143" idx="2"/>
            </p:cNvCxnSpPr>
            <p:nvPr/>
          </p:nvCxnSpPr>
          <p:spPr>
            <a:xfrm rot="16200000" flipV="1">
              <a:off x="2224383" y="1273543"/>
              <a:ext cx="441400" cy="918964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3" name="Shape 153"/>
            <p:cNvCxnSpPr>
              <a:stCxn id="143" idx="2"/>
              <a:endCxn id="145" idx="0"/>
            </p:cNvCxnSpPr>
            <p:nvPr/>
          </p:nvCxnSpPr>
          <p:spPr>
            <a:xfrm rot="5400000">
              <a:off x="1247221" y="1215331"/>
              <a:ext cx="441387" cy="1035375"/>
            </a:xfrm>
            <a:prstGeom prst="bentConnector3">
              <a:avLst>
                <a:gd name="adj1" fmla="val 50000"/>
              </a:avLst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" name="稲妻 2"/>
            <p:cNvSpPr/>
            <p:nvPr/>
          </p:nvSpPr>
          <p:spPr>
            <a:xfrm rot="17319945">
              <a:off x="2503308" y="1093440"/>
              <a:ext cx="449370" cy="312475"/>
            </a:xfrm>
            <a:prstGeom prst="lightningBol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hape 151"/>
            <p:cNvSpPr txBox="1"/>
            <p:nvPr/>
          </p:nvSpPr>
          <p:spPr>
            <a:xfrm>
              <a:off x="2879482" y="960425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 smtClean="0"/>
                <a:t>6D Pose of robot</a:t>
              </a:r>
            </a:p>
          </p:txBody>
        </p:sp>
        <p:sp>
          <p:nvSpPr>
            <p:cNvPr id="37" name="Shape 146"/>
            <p:cNvSpPr txBox="1"/>
            <p:nvPr/>
          </p:nvSpPr>
          <p:spPr>
            <a:xfrm>
              <a:off x="884191" y="1457126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1200" dirty="0" smtClean="0"/>
                <a:t>TCP</a:t>
              </a:r>
              <a:endParaRPr lang="en" sz="1200" dirty="0"/>
            </a:p>
          </p:txBody>
        </p:sp>
        <p:sp>
          <p:nvSpPr>
            <p:cNvPr id="38" name="Shape 146"/>
            <p:cNvSpPr txBox="1"/>
            <p:nvPr/>
          </p:nvSpPr>
          <p:spPr>
            <a:xfrm>
              <a:off x="2184969" y="1449066"/>
              <a:ext cx="1097399" cy="397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1200" dirty="0" smtClean="0"/>
                <a:t>Static link</a:t>
              </a:r>
              <a:endParaRPr lang="en" sz="1200" dirty="0"/>
            </a:p>
          </p:txBody>
        </p:sp>
      </p:grpSp>
      <p:pic>
        <p:nvPicPr>
          <p:cNvPr id="18" name="図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59" y="1341175"/>
            <a:ext cx="4895850" cy="313372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Motion Recognition Module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Kinect Visual Gesture builder work flow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Algorithm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1" dirty="0" smtClean="0"/>
              <a:t>Hand wave discrete gesture</a:t>
            </a:r>
            <a:endParaRPr lang="en-US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6" y="1234901"/>
            <a:ext cx="4450604" cy="1416859"/>
          </a:xfrm>
          <a:prstGeom prst="rect">
            <a:avLst/>
          </a:prstGeom>
        </p:spPr>
      </p:pic>
      <p:sp>
        <p:nvSpPr>
          <p:cNvPr id="6" name="テキスト ボックス 5">
            <a:hlinkClick r:id="rId5"/>
          </p:cNvPr>
          <p:cNvSpPr txBox="1"/>
          <p:nvPr/>
        </p:nvSpPr>
        <p:spPr>
          <a:xfrm>
            <a:off x="1941333" y="2329190"/>
            <a:ext cx="2634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hlinkClick r:id="rId5"/>
              </a:rPr>
              <a:t>Picture : Microsoft VGB Documentation</a:t>
            </a:r>
            <a:endParaRPr lang="en-US" sz="1100" dirty="0"/>
          </a:p>
        </p:txBody>
      </p:sp>
      <p:pic>
        <p:nvPicPr>
          <p:cNvPr id="9" name="Greeting Gestur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09173" y="1299068"/>
            <a:ext cx="3990975" cy="319278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70" y="2849738"/>
            <a:ext cx="2194856" cy="20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GVLab_ppt_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649</Words>
  <Application>Microsoft Office PowerPoint</Application>
  <PresentationFormat>画面に合わせる (16:9)</PresentationFormat>
  <Paragraphs>165</Paragraphs>
  <Slides>13</Slides>
  <Notes>7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Noto Symbol</vt:lpstr>
      <vt:lpstr>Questrial</vt:lpstr>
      <vt:lpstr>Arial</vt:lpstr>
      <vt:lpstr>Calibri</vt:lpstr>
      <vt:lpstr>GVLab_ppt_template</vt:lpstr>
      <vt:lpstr>Developing an experimental platform for Human Robot Interaction based on human motions </vt:lpstr>
      <vt:lpstr>   Human Robot Interaction (HRI) and Social Robots</vt:lpstr>
      <vt:lpstr>   Where is HRI now?</vt:lpstr>
      <vt:lpstr>   Motivation(s)</vt:lpstr>
      <vt:lpstr>   Problem Statement(s)</vt:lpstr>
      <vt:lpstr>   Summary on Bibliographic study</vt:lpstr>
      <vt:lpstr>   Platform infrastructure design</vt:lpstr>
      <vt:lpstr>   Robot Localization module</vt:lpstr>
      <vt:lpstr>   Motion Recognition Module</vt:lpstr>
      <vt:lpstr>   Visualization Module</vt:lpstr>
      <vt:lpstr>   Platform implementation</vt:lpstr>
      <vt:lpstr>   Platform implementation contd.,</vt:lpstr>
      <vt:lpstr>   TO-DO List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an experimental platform for Human Robot Interaction based on human motion </dc:title>
  <cp:lastModifiedBy>GVlab</cp:lastModifiedBy>
  <cp:revision>100</cp:revision>
  <cp:lastPrinted>2015-04-19T12:12:19Z</cp:lastPrinted>
  <dcterms:modified xsi:type="dcterms:W3CDTF">2015-04-19T12:15:56Z</dcterms:modified>
</cp:coreProperties>
</file>